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0" r:id="rId3"/>
    <p:sldId id="268" r:id="rId4"/>
    <p:sldId id="269" r:id="rId5"/>
    <p:sldId id="272" r:id="rId6"/>
    <p:sldId id="27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567" autoAdjust="0"/>
    <p:restoredTop sz="94660"/>
  </p:normalViewPr>
  <p:slideViewPr>
    <p:cSldViewPr snapToGrid="0">
      <p:cViewPr varScale="1">
        <p:scale>
          <a:sx n="85" d="100"/>
          <a:sy n="85" d="100"/>
        </p:scale>
        <p:origin x="90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6000" y="3289300"/>
            <a:ext cx="10274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/>
              <a:t>www.icteismn.wikispaces.com</a:t>
            </a:r>
            <a:endParaRPr lang="en-GB" sz="4000" dirty="0"/>
          </a:p>
        </p:txBody>
      </p:sp>
      <p:sp>
        <p:nvSpPr>
          <p:cNvPr id="5" name="Rectangle 4"/>
          <p:cNvSpPr/>
          <p:nvPr/>
        </p:nvSpPr>
        <p:spPr>
          <a:xfrm>
            <a:off x="0" y="160635"/>
            <a:ext cx="12192000" cy="313932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1002">
            <a:schemeClr val="dk1"/>
          </a:fillRef>
          <a:effectRef idx="0">
            <a:scrgbClr r="0" g="0" b="0"/>
          </a:effectRef>
          <a:fontRef idx="major"/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GRADE - 10</a:t>
            </a:r>
          </a:p>
          <a:p>
            <a:pPr algn="ctr"/>
            <a:r>
              <a:rPr lang="en-US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PROJECT </a:t>
            </a:r>
            <a:r>
              <a:rPr lang="en-US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-2</a:t>
            </a:r>
          </a:p>
          <a:p>
            <a:pPr algn="ctr"/>
            <a:r>
              <a:rPr lang="en-US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Promoting Tourism</a:t>
            </a:r>
            <a:endParaRPr lang="en-US" sz="6600" b="1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105455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FFFF00"/>
                </a:solidFill>
              </a:rPr>
              <a:t>GLOBAL CONTEXT: </a:t>
            </a:r>
            <a:r>
              <a:rPr lang="en-GB" sz="3600" b="1" dirty="0" smtClean="0">
                <a:solidFill>
                  <a:srgbClr val="FFFF00"/>
                </a:solidFill>
              </a:rPr>
              <a:t>Personal &amp; Cultural Expression</a:t>
            </a:r>
            <a:endParaRPr lang="en-GB" sz="3600" b="1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16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4000" b="1" dirty="0" smtClean="0">
                <a:solidFill>
                  <a:srgbClr val="FFFF00"/>
                </a:solidFill>
                <a:latin typeface="Britannic Bold" panose="020B09030607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CRITERION – C – CREATING A SOLUTION</a:t>
            </a:r>
            <a:endParaRPr lang="en-US" sz="4400" dirty="0">
              <a:solidFill>
                <a:srgbClr val="FFFF00"/>
              </a:solidFill>
              <a:effectLst/>
              <a:latin typeface="Britannic Bold" panose="020B09030607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316" y="2666555"/>
            <a:ext cx="117372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  <a:latin typeface="Comic Sans MS" panose="030F0702030302020204" pitchFamily="66" charset="0"/>
              </a:rPr>
              <a:t>Planning is a crucial part of the whole design process.</a:t>
            </a:r>
            <a:endParaRPr lang="en-GB" sz="2800" dirty="0">
              <a:solidFill>
                <a:schemeClr val="accent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8316" y="3259635"/>
            <a:ext cx="10474923" cy="30469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2060"/>
                </a:solidFill>
                <a:latin typeface="Comic Sans MS" panose="030F0702030302020204" pitchFamily="66" charset="0"/>
              </a:rPr>
              <a:t>You should have a:</a:t>
            </a:r>
            <a:r>
              <a:rPr lang="en-US" sz="3200" dirty="0">
                <a:solidFill>
                  <a:srgbClr val="002060"/>
                </a:solidFill>
              </a:rPr>
              <a:t/>
            </a:r>
            <a:br>
              <a:rPr lang="en-US" sz="3200" dirty="0">
                <a:solidFill>
                  <a:srgbClr val="002060"/>
                </a:solidFill>
              </a:rPr>
            </a:br>
            <a:r>
              <a:rPr lang="en-US" sz="3200" dirty="0">
                <a:solidFill>
                  <a:srgbClr val="002060"/>
                </a:solidFill>
              </a:rPr>
              <a:t/>
            </a:r>
            <a:br>
              <a:rPr lang="en-US" sz="3200" dirty="0">
                <a:solidFill>
                  <a:srgbClr val="002060"/>
                </a:solidFill>
              </a:rPr>
            </a:br>
            <a:r>
              <a:rPr lang="en-US" sz="3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Production Plan</a:t>
            </a:r>
            <a:r>
              <a:rPr lang="en-US" sz="3200" dirty="0">
                <a:solidFill>
                  <a:srgbClr val="002060"/>
                </a:solidFill>
                <a:latin typeface="arial" panose="020B0604020202020204" pitchFamily="34" charset="0"/>
              </a:rPr>
              <a:t>:</a:t>
            </a:r>
            <a:r>
              <a:rPr lang="en-US" sz="3200" dirty="0">
                <a:solidFill>
                  <a:srgbClr val="002060"/>
                </a:solidFill>
              </a:rPr>
              <a:t/>
            </a:r>
            <a:br>
              <a:rPr lang="en-US" sz="3200" dirty="0">
                <a:solidFill>
                  <a:srgbClr val="002060"/>
                </a:solidFill>
              </a:rPr>
            </a:br>
            <a:r>
              <a:rPr lang="en-US" sz="3200" dirty="0">
                <a:solidFill>
                  <a:srgbClr val="002060"/>
                </a:solidFill>
                <a:latin typeface="Comic Sans MS" panose="030F0702030302020204" pitchFamily="66" charset="0"/>
              </a:rPr>
              <a:t>Step by step </a:t>
            </a:r>
            <a:r>
              <a:rPr lang="en-US" sz="3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detailed guide </a:t>
            </a:r>
            <a:r>
              <a:rPr lang="en-US" sz="3200" dirty="0">
                <a:solidFill>
                  <a:srgbClr val="002060"/>
                </a:solidFill>
                <a:latin typeface="Comic Sans MS" panose="030F0702030302020204" pitchFamily="66" charset="0"/>
              </a:rPr>
              <a:t>for creating </a:t>
            </a:r>
            <a:r>
              <a:rPr lang="en-US" sz="2800" dirty="0">
                <a:solidFill>
                  <a:srgbClr val="002060"/>
                </a:solidFill>
                <a:latin typeface="Comic Sans MS" panose="030F0702030302020204" pitchFamily="66" charset="0"/>
              </a:rPr>
              <a:t>that</a:t>
            </a:r>
            <a:r>
              <a:rPr lang="en-US" sz="3200" dirty="0">
                <a:solidFill>
                  <a:srgbClr val="002060"/>
                </a:solidFill>
                <a:latin typeface="Comic Sans MS" panose="030F0702030302020204" pitchFamily="66" charset="0"/>
              </a:rPr>
              <a:t> could be </a:t>
            </a:r>
            <a:r>
              <a:rPr lang="en-US" sz="3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followed. </a:t>
            </a:r>
            <a:r>
              <a:rPr lang="en-US" sz="3200" dirty="0">
                <a:solidFill>
                  <a:srgbClr val="002060"/>
                </a:solidFill>
                <a:latin typeface="Comic Sans MS" panose="030F0702030302020204" pitchFamily="66" charset="0"/>
              </a:rPr>
              <a:t> </a:t>
            </a:r>
            <a:r>
              <a:rPr lang="en-US" sz="3200" dirty="0">
                <a:solidFill>
                  <a:srgbClr val="002060"/>
                </a:solidFill>
              </a:rPr>
              <a:t/>
            </a:r>
            <a:br>
              <a:rPr lang="en-US" sz="3200" dirty="0">
                <a:solidFill>
                  <a:srgbClr val="002060"/>
                </a:solidFill>
              </a:rPr>
            </a:br>
            <a:r>
              <a:rPr lang="en-US" sz="3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Indicate </a:t>
            </a:r>
            <a:r>
              <a:rPr lang="en-US" sz="3200" dirty="0">
                <a:solidFill>
                  <a:srgbClr val="002060"/>
                </a:solidFill>
                <a:latin typeface="Comic Sans MS" panose="030F0702030302020204" pitchFamily="66" charset="0"/>
              </a:rPr>
              <a:t>tools/equipment/skills needed</a:t>
            </a:r>
            <a:r>
              <a:rPr lang="en-US" sz="3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.</a:t>
            </a:r>
            <a:endParaRPr lang="en-US" sz="3200" b="0" i="0" dirty="0"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Picture 2" descr="https://encrypted-tbn1.gstatic.com/images?q=tbn:ANd9GcTYxGNIsIlZqJ-OVZcfW0lUB9VwkQ1bhJdllgEZ80dBQ7snoC8tPw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6833" y="1790700"/>
            <a:ext cx="2685306" cy="4200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667404"/>
            <a:ext cx="1178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LQ:  How can good planning help you in completing the task?</a:t>
            </a:r>
            <a:endParaRPr lang="en-GB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089899"/>
            <a:ext cx="117372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Before you get started to create the solution you must :</a:t>
            </a:r>
          </a:p>
          <a:p>
            <a:r>
              <a:rPr lang="en-US" sz="2400" b="1" dirty="0" smtClean="0"/>
              <a:t>Construct </a:t>
            </a:r>
            <a:r>
              <a:rPr lang="en-US" sz="2400" b="1" dirty="0"/>
              <a:t>a detailed and logical plan, Record of </a:t>
            </a:r>
            <a:r>
              <a:rPr lang="en-US" sz="2400" b="1" dirty="0" smtClean="0"/>
              <a:t>tasks ,which </a:t>
            </a:r>
            <a:r>
              <a:rPr lang="en-US" sz="2400" b="1" dirty="0"/>
              <a:t>describes the efficient use of time and resources, sufficient for peers to be able to follow to create the </a:t>
            </a:r>
            <a:r>
              <a:rPr lang="en-US" sz="2400" b="1" dirty="0" smtClean="0"/>
              <a:t>solution</a:t>
            </a:r>
            <a:endParaRPr lang="en-GB" sz="2400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-406400" y="630662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FFFF00"/>
                </a:solidFill>
              </a:rPr>
              <a:t>GLOBAL CONTEXT: </a:t>
            </a:r>
            <a:r>
              <a:rPr lang="en-GB" sz="2800" b="1" dirty="0" smtClean="0">
                <a:solidFill>
                  <a:srgbClr val="FFFF00"/>
                </a:solidFill>
              </a:rPr>
              <a:t>Personal &amp; Cultural Expression</a:t>
            </a:r>
            <a:endParaRPr lang="en-GB" sz="2800" b="1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05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encrypted-tbn1.gstatic.com/images?q=tbn:ANd9GcTYxGNIsIlZqJ-OVZcfW0lUB9VwkQ1bhJdllgEZ80dBQ7snoC8tPw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843788" cy="4151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815152" y="0"/>
            <a:ext cx="10376848" cy="34778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Plan </a:t>
            </a:r>
            <a:r>
              <a:rPr lang="en-US" sz="4400" b="1" dirty="0">
                <a:solidFill>
                  <a:srgbClr val="000000"/>
                </a:solidFill>
                <a:latin typeface="Comic Sans MS" panose="030F0702030302020204" pitchFamily="66" charset="0"/>
              </a:rPr>
              <a:t>your Time.</a:t>
            </a: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>
                <a:solidFill>
                  <a:srgbClr val="000000"/>
                </a:solidFill>
                <a:latin typeface="Comic Sans MS" panose="030F0702030302020204" pitchFamily="66" charset="0"/>
              </a:rPr>
              <a:t>Include a </a:t>
            </a:r>
            <a:r>
              <a:rPr lang="en-US" sz="4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Record of Tasks</a:t>
            </a:r>
            <a:r>
              <a:rPr lang="en-US" sz="4400" dirty="0">
                <a:solidFill>
                  <a:srgbClr val="000000"/>
                </a:solidFill>
                <a:latin typeface="Comic Sans MS" panose="030F0702030302020204" pitchFamily="66" charset="0"/>
              </a:rPr>
              <a:t> </a:t>
            </a:r>
            <a:r>
              <a:rPr lang="en-US" sz="4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as to how long you would take to complete each task. Also include a GANTT CHART showing the details of completion.</a:t>
            </a:r>
            <a:endParaRPr lang="en-GB" sz="4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8887575"/>
              </p:ext>
            </p:extLst>
          </p:nvPr>
        </p:nvGraphicFramePr>
        <p:xfrm>
          <a:off x="1" y="4302779"/>
          <a:ext cx="12091919" cy="2446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8908"/>
                <a:gridCol w="2971686"/>
                <a:gridCol w="1313803"/>
                <a:gridCol w="1921428"/>
                <a:gridCol w="2706094"/>
              </a:tblGrid>
              <a:tr h="872586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Date Started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Task to complete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Time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Time taken to complete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Did I complete the task or not</a:t>
                      </a:r>
                      <a:endParaRPr lang="en-GB" sz="2000" dirty="0"/>
                    </a:p>
                  </a:txBody>
                  <a:tcPr/>
                </a:tc>
              </a:tr>
              <a:tr h="872586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05/11/2014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Started with Logical planning</a:t>
                      </a:r>
                      <a:endParaRPr lang="en-GB" sz="2000" b="1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en-GB" sz="2000" b="1" dirty="0" smtClean="0"/>
                    </a:p>
                    <a:p>
                      <a:pPr algn="ctr"/>
                      <a:r>
                        <a:rPr lang="en-GB" sz="2000" b="1" dirty="0" smtClean="0"/>
                        <a:t>1 lesson (1 hour)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35 – 40 minutes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Yes</a:t>
                      </a:r>
                      <a:endParaRPr lang="en-GB" sz="2000" b="1" dirty="0"/>
                    </a:p>
                  </a:txBody>
                  <a:tcPr/>
                </a:tc>
              </a:tr>
              <a:tr h="493201">
                <a:tc>
                  <a:txBody>
                    <a:bodyPr/>
                    <a:lstStyle/>
                    <a:p>
                      <a:pPr algn="ctr"/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Included details and checked</a:t>
                      </a:r>
                      <a:endParaRPr lang="en-GB" sz="20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15 minutes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Yes/To continue.</a:t>
                      </a:r>
                      <a:endParaRPr lang="en-GB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89496" y="3628717"/>
            <a:ext cx="74926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SAMPLE RECORD OF TASKS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32996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27931">
            <a:off x="-51079" y="2504451"/>
            <a:ext cx="2736589" cy="299817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40467" y="0"/>
            <a:ext cx="51494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The create phase is, obviously when you make your product or solution.</a:t>
            </a:r>
            <a:r>
              <a:rPr lang="en-US" sz="3600" dirty="0"/>
              <a:t/>
            </a:r>
            <a:br>
              <a:rPr lang="en-US" sz="3600" dirty="0"/>
            </a:br>
            <a:endParaRPr lang="en-GB" sz="3600" dirty="0"/>
          </a:p>
        </p:txBody>
      </p:sp>
      <p:sp>
        <p:nvSpPr>
          <p:cNvPr id="3" name="Rectangle 2"/>
          <p:cNvSpPr/>
          <p:nvPr/>
        </p:nvSpPr>
        <p:spPr>
          <a:xfrm>
            <a:off x="2505695" y="2862322"/>
            <a:ext cx="9962866" cy="3170099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</a:rPr>
              <a:t> </a:t>
            </a:r>
            <a:r>
              <a:rPr lang="en-US" sz="4000" b="1" dirty="0" smtClean="0">
                <a:solidFill>
                  <a:srgbClr val="FFFF00"/>
                </a:solidFill>
              </a:rPr>
              <a:t>I. Demonstrates </a:t>
            </a:r>
            <a:r>
              <a:rPr lang="en-US" sz="4000" b="1" dirty="0">
                <a:solidFill>
                  <a:srgbClr val="FFFF00"/>
                </a:solidFill>
              </a:rPr>
              <a:t>excellent technical skills when making the solution.</a:t>
            </a:r>
          </a:p>
          <a:p>
            <a:r>
              <a:rPr lang="en-US" sz="4000" b="1" dirty="0">
                <a:solidFill>
                  <a:srgbClr val="FFFF00"/>
                </a:solidFill>
              </a:rPr>
              <a:t>iii. follows the plan to create the solution, which functions as intended </a:t>
            </a:r>
            <a:r>
              <a:rPr lang="en-US" sz="4000" b="1" dirty="0" smtClean="0">
                <a:solidFill>
                  <a:srgbClr val="FFFF00"/>
                </a:solidFill>
              </a:rPr>
              <a:t>and is </a:t>
            </a:r>
            <a:r>
              <a:rPr lang="en-US" sz="4000" b="1" dirty="0">
                <a:solidFill>
                  <a:srgbClr val="FFFF00"/>
                </a:solidFill>
              </a:rPr>
              <a:t>presented appropriately</a:t>
            </a:r>
            <a:endParaRPr lang="en-GB" sz="4000" b="1" dirty="0">
              <a:solidFill>
                <a:srgbClr val="FFFF00"/>
              </a:solidFill>
            </a:endParaRPr>
          </a:p>
        </p:txBody>
      </p:sp>
      <p:sp>
        <p:nvSpPr>
          <p:cNvPr id="2" name="5-Point Star 1"/>
          <p:cNvSpPr/>
          <p:nvPr/>
        </p:nvSpPr>
        <p:spPr>
          <a:xfrm rot="646287">
            <a:off x="7679236" y="63955"/>
            <a:ext cx="3860406" cy="273441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solidFill>
                  <a:schemeClr val="tx1"/>
                </a:solidFill>
              </a:rPr>
              <a:t>Due 5</a:t>
            </a:r>
            <a:r>
              <a:rPr lang="en-GB" sz="2800" b="1" baseline="30000" dirty="0" smtClean="0">
                <a:solidFill>
                  <a:schemeClr val="tx1"/>
                </a:solidFill>
              </a:rPr>
              <a:t>th</a:t>
            </a:r>
            <a:r>
              <a:rPr lang="en-GB" sz="2800" b="1" dirty="0" smtClean="0">
                <a:solidFill>
                  <a:schemeClr val="tx1"/>
                </a:solidFill>
              </a:rPr>
              <a:t> March 2015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105455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C00000"/>
                </a:solidFill>
              </a:rPr>
              <a:t>GLOBAL CONTEXT: </a:t>
            </a:r>
            <a:r>
              <a:rPr lang="en-GB" sz="3600" b="1" dirty="0" smtClean="0">
                <a:solidFill>
                  <a:srgbClr val="C00000"/>
                </a:solidFill>
              </a:rPr>
              <a:t>Personal &amp; Cultural Expression</a:t>
            </a:r>
            <a:endParaRPr lang="en-GB" sz="3600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37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44" y="101396"/>
            <a:ext cx="1159505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6000" b="1" dirty="0">
                <a:solidFill>
                  <a:srgbClr val="FFFF00"/>
                </a:solidFill>
                <a:latin typeface="Comic Sans MS" panose="030F0702030302020204" pitchFamily="66" charset="0"/>
              </a:rPr>
              <a:t>Create something to the best of your ability.</a:t>
            </a:r>
            <a:endParaRPr lang="en-US" sz="6000" b="0" i="0" dirty="0">
              <a:solidFill>
                <a:srgbClr val="FFFF0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73354">
            <a:off x="8638937" y="2134346"/>
            <a:ext cx="3745919" cy="273593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26160" y="2219235"/>
            <a:ext cx="8762956" cy="3046988"/>
          </a:xfrm>
          <a:prstGeom prst="rect">
            <a:avLst/>
          </a:prstGeom>
          <a:scene3d>
            <a:camera prst="perspectiveHeroicExtremeRightFacing"/>
            <a:lightRig rig="threePt" dir="t"/>
          </a:scene3d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fully justifies changes made to the chosen design and plan when making</a:t>
            </a:r>
          </a:p>
          <a:p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the solution.</a:t>
            </a:r>
            <a:endParaRPr lang="en-GB" sz="4800" dirty="0">
              <a:solidFill>
                <a:schemeClr val="accent2">
                  <a:lumMod val="50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226294" y="6310368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FFFF00"/>
                </a:solidFill>
              </a:rPr>
              <a:t>GLOBAL CONTEXT: </a:t>
            </a:r>
            <a:r>
              <a:rPr lang="en-GB" sz="2800" b="1" dirty="0" smtClean="0">
                <a:solidFill>
                  <a:srgbClr val="FFFF00"/>
                </a:solidFill>
              </a:rPr>
              <a:t>Personal &amp; Cultural Expression</a:t>
            </a:r>
            <a:endParaRPr lang="en-GB" sz="2800" b="1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85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18818" cy="6581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27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1638</TotalTime>
  <Words>239</Words>
  <Application>Microsoft Office PowerPoint</Application>
  <PresentationFormat>Widescreen</PresentationFormat>
  <Paragraphs>37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Adobe Gothic Std B</vt:lpstr>
      <vt:lpstr>Arial</vt:lpstr>
      <vt:lpstr>Arial</vt:lpstr>
      <vt:lpstr>Britannic Bold</vt:lpstr>
      <vt:lpstr>Calibri</vt:lpstr>
      <vt:lpstr>Century Gothic</vt:lpstr>
      <vt:lpstr>Comic Sans MS</vt:lpstr>
      <vt:lpstr>Times New Roman</vt:lpstr>
      <vt:lpstr>Wingdings 3</vt:lpstr>
      <vt:lpstr>Slice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MANOJ NICHOLAS</dc:creator>
  <cp:lastModifiedBy>MANOJ NICHOLAS</cp:lastModifiedBy>
  <cp:revision>57</cp:revision>
  <dcterms:created xsi:type="dcterms:W3CDTF">2013-11-10T06:04:09Z</dcterms:created>
  <dcterms:modified xsi:type="dcterms:W3CDTF">2015-02-11T08:42:54Z</dcterms:modified>
</cp:coreProperties>
</file>